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109" r:id="rId2"/>
    <p:sldId id="286" r:id="rId3"/>
    <p:sldId id="3225" r:id="rId4"/>
    <p:sldId id="3216" r:id="rId5"/>
    <p:sldId id="3217" r:id="rId6"/>
    <p:sldId id="3101" r:id="rId7"/>
    <p:sldId id="3088" r:id="rId8"/>
    <p:sldId id="3222" r:id="rId9"/>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88787" autoAdjust="0"/>
  </p:normalViewPr>
  <p:slideViewPr>
    <p:cSldViewPr snapToGrid="0">
      <p:cViewPr varScale="1">
        <p:scale>
          <a:sx n="113" d="100"/>
          <a:sy n="113"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33A4AAF-C3AA-4965-AA9D-61AFA3BB4093}" type="datetimeFigureOut">
              <a:rPr kumimoji="1" lang="ja-JP" altLang="en-US" smtClean="0"/>
              <a:t>2024/11/4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832C71F-F9E4-4032-A1DC-E7A885B4A3DB}" type="slidenum">
              <a:rPr kumimoji="1" lang="ja-JP" altLang="en-US" smtClean="0"/>
              <a:t>‹#›</a:t>
            </a:fld>
            <a:endParaRPr kumimoji="1" lang="ja-JP" altLang="en-US"/>
          </a:p>
        </p:txBody>
      </p:sp>
    </p:spTree>
    <p:extLst>
      <p:ext uri="{BB962C8B-B14F-4D97-AF65-F5344CB8AC3E}">
        <p14:creationId xmlns:p14="http://schemas.microsoft.com/office/powerpoint/2010/main" val="3827990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E789-B78A-E9F4-C2AC-F2373C50A8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A3BA9E-FDC8-DFCD-B8D2-A8ED818E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631DF7-9544-058B-8263-89CFE84C3CE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D4146696-8E44-89BC-DE65-B8F41A5182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67D53D-B928-AC02-2A45-688A1A738BD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210325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988367-AE55-795E-E91E-B123ED32EB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E16C7A-2502-288A-F4E4-D58FB6EA80D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DE0778-288A-68FA-E36A-15DE1C8B623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46B574BD-AF86-46D8-3854-B47899BEAC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5B5DC2-EC71-DE66-871F-15FCFDA638C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01391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049335-6783-EC55-DCEB-F3158F00C0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AEE9A39-2449-2E5D-363B-F4092D484D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C24180-95AF-4B0C-B15A-0C3A3936CA4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2F2B5C6-2D1F-8971-6D9A-BC28382C22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C5E87-1F15-F634-F1FB-2F17ED78997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9846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99ABF-DF1A-C2AB-CDE5-7A5289DC38E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814B41-F52C-4124-FBE5-6914C66DD19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DD0DFC-4A6E-6CBA-8016-A2614F8C70C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3EC3CD1-561F-2D0D-EEB5-749E7E19FF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682A52-A190-94C2-41B4-56FC57C81D7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79088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E4C647-361F-E81F-DEF4-44AEE74D14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791D529-A48B-F12F-13BD-0DE34C81AC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B09B2D-4E91-514E-C317-7882C56C4924}"/>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B2A090F-980F-C3EB-6184-7F66B627EF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6B113C-42F1-1C7B-F775-A6B08388100B}"/>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9103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4636EF-AD0A-9A86-C472-B627B4385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84F57F9-1538-A633-F114-FCE58E9C930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5589283-2F94-9203-BFBE-FCB866CBBB0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FBCB473-17EE-9658-EA88-88C240EDE10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A87242A1-40DF-94FC-A1C7-52A912EA49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1F6EB2-3285-33CF-E39E-D30D21542CE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3103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EE37C-6018-6FB1-8C3A-DB1999E3C9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C0C583-462C-83A1-2AC9-7A94A67A3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B307FAF-381F-E5B2-D5E3-FC7145199C5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021F82-007C-8AAD-7B94-3605DF45C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8F9803B-C3F5-9427-D3F4-8261A0EF8B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32687A1-7365-CE67-0C00-6A251277087D}"/>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8" name="フッター プレースホルダー 7">
            <a:extLst>
              <a:ext uri="{FF2B5EF4-FFF2-40B4-BE49-F238E27FC236}">
                <a16:creationId xmlns:a16="http://schemas.microsoft.com/office/drawing/2014/main" id="{8858201C-9FB8-D31A-3F67-C6C8877CA5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4D11E6B-27CF-EEDC-5158-73E807360DD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511909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F892C-BEB3-A461-B1DD-0CBB1F30D26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0EF49F-1B92-3521-4913-92AB639092F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4" name="フッター プレースホルダー 3">
            <a:extLst>
              <a:ext uri="{FF2B5EF4-FFF2-40B4-BE49-F238E27FC236}">
                <a16:creationId xmlns:a16="http://schemas.microsoft.com/office/drawing/2014/main" id="{C7A383A0-DDEB-47EB-379A-5207AFD5E9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E08D3A0-C435-551B-5364-D2822FE9ACE5}"/>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643679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98E4D5-2FBB-2322-9A7F-194858BB7865}"/>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3" name="フッター プレースホルダー 2">
            <a:extLst>
              <a:ext uri="{FF2B5EF4-FFF2-40B4-BE49-F238E27FC236}">
                <a16:creationId xmlns:a16="http://schemas.microsoft.com/office/drawing/2014/main" id="{AD0D78AF-34D0-1A0E-4626-0B1640CD13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16FBD1-71DB-267F-4DC4-0FA6B00278B4}"/>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25347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9269A-1AA7-35E7-D97E-93AB78598D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D8CBA4-FAA6-D4B0-17DD-5D2EB75E8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2D2D47-8F06-C0B5-80DB-F03EA979D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7AD67EA-4A60-9B9D-D5AC-D0AB878ACAA9}"/>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C2FF771D-68C0-95CD-15EB-5B619005A1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91B1ED-ED55-E989-0FD2-32567B592458}"/>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13716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F078E-F656-BF03-8CB9-CD70604DBAD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ECB5BF-A918-A0F0-BCF4-2A94FCB73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867E11F-44F0-F9F3-D9D4-64C4F9291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B32CA0D-A32B-10CA-6BF1-98C1B3813BEF}"/>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BFDA599A-C2A6-6A06-1B4C-EC21F98680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CB8E5A-3DD9-7EE5-AEDB-70A1538C15A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75659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8D4815-42BF-6197-ADE6-AC7E6635F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5E085-2544-6EC4-6803-FDD5097B8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58068B-CBB5-4297-46FA-5B893161CD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7D84DF6-DDB8-9C5C-C60E-E74B25469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8A9C687-FEA1-496C-F1E0-A14C2CB05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17776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https://www.mdpi.com/2504-446X/6/9/260"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ongress.gov/118/bills/hr2670/BILLS-118hr2670enr.pdf" TargetMode="Externa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catalog.archives.gov/id/303938034"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researchgate.net/publication/379739724_Who_Sees_UFOs_The_Relationship_Between_Unidentified_Anomalous_Phenomena_Sightings_and_Personality_Factors" TargetMode="External"/><Relationship Id="rId3" Type="http://schemas.openxmlformats.org/officeDocument/2006/relationships/hyperlink" Target="https://www.aaro.mil/About-AARO/" TargetMode="External"/><Relationship Id="rId7" Type="http://schemas.openxmlformats.org/officeDocument/2006/relationships/hyperlink" Target="https://www.congress.gov/amendment/118th-congress/senate-amendment/2610/text" TargetMode="External"/><Relationship Id="rId2" Type="http://schemas.openxmlformats.org/officeDocument/2006/relationships/hyperlink" Target="https://oversight.house.gov/hearing/unidentified-anomalous-phenomena-implications-on-national-security-public-safety-and-government-transparency/" TargetMode="External"/><Relationship Id="rId1" Type="http://schemas.openxmlformats.org/officeDocument/2006/relationships/slideLayout" Target="../slideLayouts/slideLayout1.xml"/><Relationship Id="rId6" Type="http://schemas.openxmlformats.org/officeDocument/2006/relationships/hyperlink" Target="https://www.intelligence.senate.gov/legislation/intelligence-authorization-act-fiscal-year-2025-reported-june-3-2024" TargetMode="External"/><Relationship Id="rId5" Type="http://schemas.openxmlformats.org/officeDocument/2006/relationships/hyperlink" Target="https://www.defense.gov/News/Releases/Release/Article/3700894/statement-by-pentagon-press-secretary-maj-gen-pat-ryder-on-the-historical-recor/" TargetMode="External"/><Relationship Id="rId4" Type="http://schemas.openxmlformats.org/officeDocument/2006/relationships/hyperlink" Target="https://media.defense.gov/2024/Mar/08/2003409233/-1/-1/0/DOPSR-CLEARED-508-COMPLIANT-HRRV1-08-MAR-2024-FINAL.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0" y="2644170"/>
            <a:ext cx="12191999" cy="1569660"/>
          </a:xfrm>
          <a:prstGeom prst="rect">
            <a:avLst/>
          </a:prstGeom>
          <a:noFill/>
        </p:spPr>
        <p:txBody>
          <a:bodyPr wrap="square" rtlCol="0">
            <a:spAutoFit/>
          </a:bodyPr>
          <a:lstStyle/>
          <a:p>
            <a:pPr algn="ctr"/>
            <a:r>
              <a:rPr lang="en-US" altLang="ja-JP"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UAP</a:t>
            </a:r>
            <a:r>
              <a:rPr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の参考動画</a:t>
            </a:r>
            <a:endPar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4023513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QERT Ninja - The armed forces of #chile released this awesome #ufo footage_1280p">
            <a:hlinkClick r:id="" action="ppaction://media"/>
            <a:extLst>
              <a:ext uri="{FF2B5EF4-FFF2-40B4-BE49-F238E27FC236}">
                <a16:creationId xmlns:a16="http://schemas.microsoft.com/office/drawing/2014/main" id="{3B9B3EE3-C7BA-7DBD-D62A-B5C6DF17C2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61346" y="51294"/>
            <a:ext cx="3828772" cy="6806706"/>
          </a:xfrm>
          <a:prstGeom prst="rect">
            <a:avLst/>
          </a:prstGeom>
        </p:spPr>
      </p:pic>
      <p:sp>
        <p:nvSpPr>
          <p:cNvPr id="2" name="テキスト ボックス 1">
            <a:extLst>
              <a:ext uri="{FF2B5EF4-FFF2-40B4-BE49-F238E27FC236}">
                <a16:creationId xmlns:a16="http://schemas.microsoft.com/office/drawing/2014/main" id="{3B5E7D9D-70F6-3636-48A8-D8524A8288B4}"/>
              </a:ext>
            </a:extLst>
          </p:cNvPr>
          <p:cNvSpPr txBox="1"/>
          <p:nvPr/>
        </p:nvSpPr>
        <p:spPr>
          <a:xfrm>
            <a:off x="7990117" y="136059"/>
            <a:ext cx="4201883" cy="1015663"/>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ウクライナ</a:t>
            </a:r>
            <a:r>
              <a:rPr lang="ja-JP" altLang="en-US" sz="2000" b="1" dirty="0">
                <a:latin typeface="BIZ UDPゴシック" panose="020B0400000000000000" pitchFamily="50" charset="-128"/>
                <a:ea typeface="BIZ UDPゴシック" panose="020B0400000000000000" pitchFamily="50" charset="-128"/>
              </a:rPr>
              <a:t>東部戦線</a:t>
            </a:r>
            <a:r>
              <a:rPr kumimoji="1" lang="ja-JP" altLang="en-US" sz="2000" b="1" dirty="0">
                <a:latin typeface="BIZ UDPゴシック" panose="020B0400000000000000" pitchFamily="50" charset="-128"/>
                <a:ea typeface="BIZ UDPゴシック" panose="020B0400000000000000" pitchFamily="50" charset="-128"/>
              </a:rPr>
              <a:t>における</a:t>
            </a:r>
            <a:r>
              <a:rPr kumimoji="1" lang="en-US" altLang="ja-JP" sz="2000" b="1" dirty="0">
                <a:latin typeface="BIZ UDPゴシック" panose="020B0400000000000000" pitchFamily="50" charset="-128"/>
                <a:ea typeface="BIZ UDPゴシック" panose="020B0400000000000000" pitchFamily="50" charset="-128"/>
              </a:rPr>
              <a:t>UAP</a:t>
            </a:r>
            <a:r>
              <a:rPr kumimoji="1" lang="ja-JP" altLang="en-US" sz="2000" b="1" dirty="0">
                <a:latin typeface="BIZ UDPゴシック" panose="020B0400000000000000" pitchFamily="50" charset="-128"/>
                <a:ea typeface="BIZ UDPゴシック" panose="020B0400000000000000" pitchFamily="50" charset="-128"/>
              </a:rPr>
              <a:t>？</a:t>
            </a:r>
            <a:endParaRPr kumimoji="1" lang="en-US" altLang="ja-JP" sz="2000" b="1" dirty="0">
              <a:latin typeface="BIZ UDPゴシック" panose="020B0400000000000000" pitchFamily="50" charset="-128"/>
              <a:ea typeface="BIZ UDPゴシック" panose="020B0400000000000000" pitchFamily="50" charset="-128"/>
            </a:endParaRPr>
          </a:p>
          <a:p>
            <a:pPr algn="ctr"/>
            <a:r>
              <a:rPr kumimoji="1" lang="ja-JP" altLang="en-US" sz="2000" b="1" dirty="0">
                <a:latin typeface="BIZ UDPゴシック" panose="020B0400000000000000" pitchFamily="50" charset="-128"/>
                <a:ea typeface="BIZ UDPゴシック" panose="020B0400000000000000" pitchFamily="50" charset="-128"/>
              </a:rPr>
              <a:t>それとも球形ドローン？？</a:t>
            </a:r>
          </a:p>
        </p:txBody>
      </p:sp>
      <p:pic>
        <p:nvPicPr>
          <p:cNvPr id="6" name="図 5">
            <a:extLst>
              <a:ext uri="{FF2B5EF4-FFF2-40B4-BE49-F238E27FC236}">
                <a16:creationId xmlns:a16="http://schemas.microsoft.com/office/drawing/2014/main" id="{6823EEB1-614E-D7C8-703E-AF23A727C865}"/>
              </a:ext>
            </a:extLst>
          </p:cNvPr>
          <p:cNvPicPr>
            <a:picLocks noChangeAspect="1"/>
          </p:cNvPicPr>
          <p:nvPr/>
        </p:nvPicPr>
        <p:blipFill>
          <a:blip r:embed="rId5"/>
          <a:stretch>
            <a:fillRect/>
          </a:stretch>
        </p:blipFill>
        <p:spPr>
          <a:xfrm>
            <a:off x="8030656" y="3533794"/>
            <a:ext cx="3857624" cy="3324206"/>
          </a:xfrm>
          <a:prstGeom prst="rect">
            <a:avLst/>
          </a:prstGeom>
        </p:spPr>
      </p:pic>
      <p:pic>
        <p:nvPicPr>
          <p:cNvPr id="5122" name="Picture 2" descr="Drones 06 00260 g009">
            <a:extLst>
              <a:ext uri="{FF2B5EF4-FFF2-40B4-BE49-F238E27FC236}">
                <a16:creationId xmlns:a16="http://schemas.microsoft.com/office/drawing/2014/main" id="{8429A061-9893-7761-52C1-4EC4ACE989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778" y="2261375"/>
            <a:ext cx="3758267" cy="374094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9042091-026C-CFB2-2E83-76D60034382A}"/>
              </a:ext>
            </a:extLst>
          </p:cNvPr>
          <p:cNvSpPr txBox="1"/>
          <p:nvPr/>
        </p:nvSpPr>
        <p:spPr>
          <a:xfrm>
            <a:off x="276935" y="6002323"/>
            <a:ext cx="3539951" cy="276999"/>
          </a:xfrm>
          <a:prstGeom prst="rect">
            <a:avLst/>
          </a:prstGeom>
          <a:noFill/>
        </p:spPr>
        <p:txBody>
          <a:bodyPr wrap="square">
            <a:spAutoFit/>
          </a:bodyPr>
          <a:lstStyle/>
          <a:p>
            <a:pPr algn="ctr"/>
            <a:r>
              <a:rPr lang="en-US" altLang="ja-JP" sz="1200" dirty="0"/>
              <a:t>https://www.mdpi.com/2504-446X/6/9/260</a:t>
            </a:r>
            <a:endParaRPr lang="ja-JP" altLang="en-US" sz="1200" dirty="0"/>
          </a:p>
        </p:txBody>
      </p:sp>
      <p:sp>
        <p:nvSpPr>
          <p:cNvPr id="10" name="テキスト ボックス 9">
            <a:extLst>
              <a:ext uri="{FF2B5EF4-FFF2-40B4-BE49-F238E27FC236}">
                <a16:creationId xmlns:a16="http://schemas.microsoft.com/office/drawing/2014/main" id="{828C5551-128B-12D0-04F3-0D411F3E40EB}"/>
              </a:ext>
            </a:extLst>
          </p:cNvPr>
          <p:cNvSpPr txBox="1"/>
          <p:nvPr/>
        </p:nvSpPr>
        <p:spPr>
          <a:xfrm>
            <a:off x="84294" y="1676600"/>
            <a:ext cx="4077051" cy="584775"/>
          </a:xfrm>
          <a:prstGeom prst="rect">
            <a:avLst/>
          </a:prstGeom>
          <a:noFill/>
        </p:spPr>
        <p:txBody>
          <a:bodyPr wrap="square">
            <a:spAutoFit/>
          </a:bodyPr>
          <a:lstStyle/>
          <a:p>
            <a:r>
              <a:rPr lang="ja-JP" altLang="en-US" sz="1600" b="0" i="0" u="sng" dirty="0">
                <a:solidFill>
                  <a:srgbClr val="0B5394"/>
                </a:solidFill>
                <a:effectLst/>
                <a:latin typeface="BIZ UDPゴシック" panose="020B0400000000000000" pitchFamily="50" charset="-128"/>
                <a:ea typeface="BIZ UDPゴシック" panose="020B0400000000000000" pitchFamily="50" charset="-128"/>
                <a:hlinkClick r:id="rId7" tooltip="球状屋内コアンダ効果ドローン (SpICED)"/>
              </a:rPr>
              <a:t>球形屋内コアンダ効果ドローン </a:t>
            </a:r>
            <a:r>
              <a:rPr lang="en-US" altLang="ja-JP" sz="1600" b="0" i="0" u="sng" dirty="0">
                <a:solidFill>
                  <a:srgbClr val="0B5394"/>
                </a:solidFill>
                <a:effectLst/>
                <a:latin typeface="BIZ UDPゴシック" panose="020B0400000000000000" pitchFamily="50" charset="-128"/>
                <a:ea typeface="BIZ UDPゴシック" panose="020B0400000000000000" pitchFamily="50" charset="-128"/>
                <a:hlinkClick r:id="rId7" tooltip="球状屋内コアンダ効果ドローン (SpICED)"/>
              </a:rPr>
              <a:t>(</a:t>
            </a:r>
            <a:r>
              <a:rPr lang="en-US" altLang="ja-JP" sz="1600" b="0" i="0" u="sng" dirty="0" err="1">
                <a:solidFill>
                  <a:srgbClr val="0B5394"/>
                </a:solidFill>
                <a:effectLst/>
                <a:latin typeface="BIZ UDPゴシック" panose="020B0400000000000000" pitchFamily="50" charset="-128"/>
                <a:ea typeface="BIZ UDPゴシック" panose="020B0400000000000000" pitchFamily="50" charset="-128"/>
                <a:hlinkClick r:id="rId7" tooltip="球状屋内コアンダ効果ドローン (SpICED)"/>
              </a:rPr>
              <a:t>SpICED</a:t>
            </a:r>
            <a:r>
              <a:rPr lang="en-US" altLang="ja-JP" sz="1600" b="0" i="0" u="sng" dirty="0">
                <a:solidFill>
                  <a:srgbClr val="0B5394"/>
                </a:solidFill>
                <a:effectLst/>
                <a:latin typeface="BIZ UDPゴシック" panose="020B0400000000000000" pitchFamily="50" charset="-128"/>
                <a:ea typeface="BIZ UDPゴシック" panose="020B0400000000000000" pitchFamily="50" charset="-128"/>
                <a:hlinkClick r:id="rId7" tooltip="球状屋内コアンダ効果ドローン (SpICED)"/>
              </a:rPr>
              <a:t>): </a:t>
            </a:r>
            <a:r>
              <a:rPr lang="ja-JP" altLang="en-US" sz="1600" b="0" i="0" u="sng" dirty="0">
                <a:solidFill>
                  <a:srgbClr val="0B5394"/>
                </a:solidFill>
                <a:effectLst/>
                <a:latin typeface="BIZ UDPゴシック" panose="020B0400000000000000" pitchFamily="50" charset="-128"/>
                <a:ea typeface="BIZ UDPゴシック" panose="020B0400000000000000" pitchFamily="50" charset="-128"/>
                <a:hlinkClick r:id="rId7" tooltip="球状屋内コアンダ効果ドローン (SpICED)"/>
              </a:rPr>
              <a:t>屋内で安全に使用できる球形飛行船 </a:t>
            </a:r>
            <a:r>
              <a:rPr lang="en-US" altLang="ja-JP" sz="1600" b="0" i="0" u="sng" dirty="0">
                <a:solidFill>
                  <a:srgbClr val="0B5394"/>
                </a:solidFill>
                <a:effectLst/>
                <a:latin typeface="BIZ UDPゴシック" panose="020B0400000000000000" pitchFamily="50" charset="-128"/>
                <a:ea typeface="BIZ UDPゴシック" panose="020B0400000000000000" pitchFamily="50" charset="-128"/>
                <a:hlinkClick r:id="rId7" tooltip="球状屋内コアンダ効果ドローン (SpICED)"/>
              </a:rPr>
              <a:t>sUAS</a:t>
            </a:r>
            <a:endParaRPr lang="ja-JP" altLang="en-US" sz="1600" dirty="0">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EE1A0701-C10F-5A47-63DE-0A3275C70099}"/>
              </a:ext>
            </a:extLst>
          </p:cNvPr>
          <p:cNvSpPr/>
          <p:nvPr/>
        </p:nvSpPr>
        <p:spPr>
          <a:xfrm>
            <a:off x="276935" y="761653"/>
            <a:ext cx="3539951" cy="80398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BIZ UDPゴシック" panose="020B0400000000000000" pitchFamily="50" charset="-128"/>
                <a:ea typeface="BIZ UDPゴシック" panose="020B0400000000000000" pitchFamily="50" charset="-128"/>
              </a:rPr>
              <a:t>AARO</a:t>
            </a:r>
            <a:r>
              <a:rPr kumimoji="1" lang="ja-JP" altLang="en-US" b="1" dirty="0">
                <a:solidFill>
                  <a:schemeClr val="bg1"/>
                </a:solidFill>
                <a:latin typeface="BIZ UDPゴシック" panose="020B0400000000000000" pitchFamily="50" charset="-128"/>
                <a:ea typeface="BIZ UDPゴシック" panose="020B0400000000000000" pitchFamily="50" charset="-128"/>
              </a:rPr>
              <a:t>ホームページにリンクがされている球形ドローン</a:t>
            </a:r>
          </a:p>
        </p:txBody>
      </p:sp>
      <p:sp>
        <p:nvSpPr>
          <p:cNvPr id="12" name="テキスト ボックス 11">
            <a:extLst>
              <a:ext uri="{FF2B5EF4-FFF2-40B4-BE49-F238E27FC236}">
                <a16:creationId xmlns:a16="http://schemas.microsoft.com/office/drawing/2014/main" id="{961BB233-2630-5C8B-0C6F-BFF9F4F86922}"/>
              </a:ext>
            </a:extLst>
          </p:cNvPr>
          <p:cNvSpPr txBox="1"/>
          <p:nvPr/>
        </p:nvSpPr>
        <p:spPr>
          <a:xfrm>
            <a:off x="8363429" y="1676600"/>
            <a:ext cx="3590883" cy="1754326"/>
          </a:xfrm>
          <a:prstGeom prst="rect">
            <a:avLst/>
          </a:prstGeom>
          <a:solidFill>
            <a:srgbClr val="FFC000"/>
          </a:solid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■敵味方の識別ができない</a:t>
            </a: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■滑らかに移動</a:t>
            </a:r>
            <a:r>
              <a:rPr kumimoji="1" lang="en-US" altLang="ja-JP" dirty="0">
                <a:latin typeface="BIZ UDPゴシック" panose="020B0400000000000000" pitchFamily="50" charset="-128"/>
                <a:ea typeface="BIZ UDPゴシック" panose="020B0400000000000000" pitchFamily="50" charset="-128"/>
              </a:rPr>
              <a:t>…</a:t>
            </a:r>
          </a:p>
          <a:p>
            <a:r>
              <a:rPr lang="ja-JP" altLang="en-US" dirty="0">
                <a:latin typeface="BIZ UDPゴシック" panose="020B0400000000000000" pitchFamily="50" charset="-128"/>
                <a:ea typeface="BIZ UDPゴシック" panose="020B0400000000000000" pitchFamily="50" charset="-128"/>
              </a:rPr>
              <a:t>■この動きを模倣できるか？</a:t>
            </a:r>
            <a:endParaRPr lang="en-US" altLang="ja-JP" dirty="0">
              <a:latin typeface="BIZ UDPゴシック" panose="020B0400000000000000" pitchFamily="50" charset="-128"/>
              <a:ea typeface="BIZ UDPゴシック" panose="020B0400000000000000" pitchFamily="50" charset="-128"/>
            </a:endParaRPr>
          </a:p>
          <a:p>
            <a:pPr marL="285750" indent="-285750">
              <a:buFont typeface="Arial" panose="020B0604020202020204" pitchFamily="34" charset="0"/>
              <a:buChar char="•"/>
            </a:pP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▲ディープフェイク？</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▲上から吊るして撮影している？</a:t>
            </a:r>
            <a:endParaRPr kumimoji="1" lang="ja-JP" altLang="en-US" dirty="0">
              <a:latin typeface="BIZ UDPゴシック" panose="020B0400000000000000" pitchFamily="50" charset="-128"/>
              <a:ea typeface="BIZ UDPゴシック" panose="020B0400000000000000" pitchFamily="50" charset="-128"/>
            </a:endParaRPr>
          </a:p>
        </p:txBody>
      </p:sp>
      <p:sp>
        <p:nvSpPr>
          <p:cNvPr id="4" name="正方形/長方形 3">
            <a:extLst>
              <a:ext uri="{FF2B5EF4-FFF2-40B4-BE49-F238E27FC236}">
                <a16:creationId xmlns:a16="http://schemas.microsoft.com/office/drawing/2014/main" id="{7237A24B-EDCA-240F-781D-59CAD0E8220A}"/>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戦場に現れる</a:t>
            </a:r>
            <a:r>
              <a:rPr kumimoji="1" lang="en-US" altLang="ja-JP" sz="2400" b="1" dirty="0">
                <a:latin typeface="BIZ UDPゴシック" panose="020B0400000000000000" pitchFamily="50" charset="-128"/>
                <a:ea typeface="BIZ UDPゴシック" panose="020B0400000000000000" pitchFamily="50" charset="-128"/>
              </a:rPr>
              <a:t>UAP</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760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米国公文書館で</a:t>
            </a:r>
            <a:r>
              <a:rPr kumimoji="1" lang="en-US" altLang="ja-JP" sz="2400" b="1" dirty="0">
                <a:latin typeface="BIZ UDPゴシック" panose="020B0400000000000000" pitchFamily="50" charset="-128"/>
                <a:ea typeface="BIZ UDPゴシック" panose="020B0400000000000000" pitchFamily="50" charset="-128"/>
              </a:rPr>
              <a:t>UAP</a:t>
            </a:r>
            <a:r>
              <a:rPr kumimoji="1" lang="ja-JP" altLang="en-US" sz="2400" b="1" dirty="0">
                <a:latin typeface="BIZ UDPゴシック" panose="020B0400000000000000" pitchFamily="50" charset="-128"/>
                <a:ea typeface="BIZ UDPゴシック" panose="020B0400000000000000" pitchFamily="50" charset="-128"/>
              </a:rPr>
              <a:t>情報を公開＠</a:t>
            </a:r>
            <a:r>
              <a:rPr kumimoji="1" lang="en-US" altLang="ja-JP" sz="2400" b="1" dirty="0">
                <a:latin typeface="BIZ UDPゴシック" panose="020B0400000000000000" pitchFamily="50" charset="-128"/>
                <a:ea typeface="BIZ UDPゴシック" panose="020B0400000000000000" pitchFamily="50" charset="-128"/>
              </a:rPr>
              <a:t>2024</a:t>
            </a:r>
            <a:r>
              <a:rPr kumimoji="1" lang="ja-JP" altLang="en-US" sz="2400" b="1" dirty="0">
                <a:latin typeface="BIZ UDPゴシック" panose="020B0400000000000000" pitchFamily="50" charset="-128"/>
                <a:ea typeface="BIZ UDPゴシック" panose="020B0400000000000000" pitchFamily="50" charset="-128"/>
              </a:rPr>
              <a:t>年国防授権法に基づく</a:t>
            </a:r>
          </a:p>
        </p:txBody>
      </p:sp>
      <p:sp>
        <p:nvSpPr>
          <p:cNvPr id="9" name="テキスト ボックス 8">
            <a:extLst>
              <a:ext uri="{FF2B5EF4-FFF2-40B4-BE49-F238E27FC236}">
                <a16:creationId xmlns:a16="http://schemas.microsoft.com/office/drawing/2014/main" id="{2828A5E8-137C-9A88-AAA6-4CE585182A22}"/>
              </a:ext>
            </a:extLst>
          </p:cNvPr>
          <p:cNvSpPr txBox="1"/>
          <p:nvPr/>
        </p:nvSpPr>
        <p:spPr>
          <a:xfrm>
            <a:off x="7648908" y="1030362"/>
            <a:ext cx="4579150" cy="1569660"/>
          </a:xfrm>
          <a:prstGeom prst="rect">
            <a:avLst/>
          </a:prstGeom>
          <a:noFill/>
        </p:spPr>
        <p:txBody>
          <a:bodyPr wrap="square">
            <a:spAutoFit/>
          </a:bodyPr>
          <a:lstStyle/>
          <a:p>
            <a:r>
              <a:rPr lang="en-US" altLang="ja-JP" sz="1600" b="0" i="0" dirty="0">
                <a:effectLst/>
                <a:latin typeface="BIZ UDP明朝 Medium" panose="02020500000000000000" pitchFamily="18" charset="-128"/>
                <a:ea typeface="BIZ UDP明朝 Medium" panose="02020500000000000000" pitchFamily="18" charset="-128"/>
              </a:rPr>
              <a:t>The National Archives and Records Administration (NARA) has established an ‘‘Unidentified Anomalous Phenomena Records Collection," per sections 1841–1843 of the </a:t>
            </a:r>
            <a:r>
              <a:rPr lang="en-US" altLang="ja-JP" sz="1600" b="0" i="0" u="none" strike="noStrike" dirty="0">
                <a:solidFill>
                  <a:srgbClr val="0070C0"/>
                </a:solidFill>
                <a:effectLst/>
                <a:latin typeface="Segoe UI Variable Small Semilig" pitchFamily="2" charset="0"/>
                <a:hlinkClick r:id="rId2">
                  <a:extLst>
                    <a:ext uri="{A12FA001-AC4F-418D-AE19-62706E023703}">
                      <ahyp:hlinkClr xmlns:ahyp="http://schemas.microsoft.com/office/drawing/2018/hyperlinkcolor" val="tx"/>
                    </a:ext>
                  </a:extLst>
                </a:hlinkClick>
              </a:rPr>
              <a:t>2024 National Defense Authorization Act (Public Law 118-31)</a:t>
            </a:r>
            <a:r>
              <a:rPr lang="en-US" altLang="ja-JP" sz="1600" b="0" i="0" dirty="0">
                <a:effectLst/>
                <a:latin typeface="Segoe UI Variable Small Semilig" pitchFamily="2" charset="0"/>
              </a:rPr>
              <a:t>.  </a:t>
            </a:r>
            <a:endParaRPr lang="ja-JP" altLang="en-US" sz="1600" dirty="0">
              <a:latin typeface="Segoe UI Variable Small Semilig" pitchFamily="2" charset="0"/>
            </a:endParaRPr>
          </a:p>
        </p:txBody>
      </p:sp>
      <p:pic>
        <p:nvPicPr>
          <p:cNvPr id="11" name="図 10">
            <a:extLst>
              <a:ext uri="{FF2B5EF4-FFF2-40B4-BE49-F238E27FC236}">
                <a16:creationId xmlns:a16="http://schemas.microsoft.com/office/drawing/2014/main" id="{266FC4B8-FE8B-7F2A-D5DA-3A8C4814DC42}"/>
              </a:ext>
            </a:extLst>
          </p:cNvPr>
          <p:cNvPicPr>
            <a:picLocks noChangeAspect="1"/>
          </p:cNvPicPr>
          <p:nvPr/>
        </p:nvPicPr>
        <p:blipFill>
          <a:blip r:embed="rId3"/>
          <a:stretch>
            <a:fillRect/>
          </a:stretch>
        </p:blipFill>
        <p:spPr>
          <a:xfrm>
            <a:off x="0" y="509398"/>
            <a:ext cx="7612850" cy="6348602"/>
          </a:xfrm>
          <a:prstGeom prst="rect">
            <a:avLst/>
          </a:prstGeom>
        </p:spPr>
      </p:pic>
      <p:pic>
        <p:nvPicPr>
          <p:cNvPr id="13" name="図 12">
            <a:extLst>
              <a:ext uri="{FF2B5EF4-FFF2-40B4-BE49-F238E27FC236}">
                <a16:creationId xmlns:a16="http://schemas.microsoft.com/office/drawing/2014/main" id="{D863AEEF-5101-307E-B86B-5312E3AA1EB8}"/>
              </a:ext>
            </a:extLst>
          </p:cNvPr>
          <p:cNvPicPr>
            <a:picLocks noChangeAspect="1"/>
          </p:cNvPicPr>
          <p:nvPr/>
        </p:nvPicPr>
        <p:blipFill>
          <a:blip r:embed="rId4"/>
          <a:stretch>
            <a:fillRect/>
          </a:stretch>
        </p:blipFill>
        <p:spPr>
          <a:xfrm>
            <a:off x="7684966" y="2551468"/>
            <a:ext cx="4351027" cy="3035600"/>
          </a:xfrm>
          <a:prstGeom prst="rect">
            <a:avLst/>
          </a:prstGeom>
        </p:spPr>
      </p:pic>
      <p:sp>
        <p:nvSpPr>
          <p:cNvPr id="15" name="テキスト ボックス 14">
            <a:extLst>
              <a:ext uri="{FF2B5EF4-FFF2-40B4-BE49-F238E27FC236}">
                <a16:creationId xmlns:a16="http://schemas.microsoft.com/office/drawing/2014/main" id="{B400BD47-5AE0-C5EB-B397-CD47C56DB809}"/>
              </a:ext>
            </a:extLst>
          </p:cNvPr>
          <p:cNvSpPr txBox="1"/>
          <p:nvPr/>
        </p:nvSpPr>
        <p:spPr>
          <a:xfrm>
            <a:off x="7612850" y="5565437"/>
            <a:ext cx="4423143" cy="338554"/>
          </a:xfrm>
          <a:prstGeom prst="rect">
            <a:avLst/>
          </a:prstGeom>
          <a:noFill/>
        </p:spPr>
        <p:txBody>
          <a:bodyPr wrap="square">
            <a:spAutoFit/>
          </a:bodyPr>
          <a:lstStyle/>
          <a:p>
            <a:pPr algn="ctr">
              <a:buFont typeface="Arial" panose="020B0604020202020204" pitchFamily="34" charset="0"/>
              <a:buChar char="•"/>
            </a:pPr>
            <a:r>
              <a:rPr lang="en-US" altLang="ja-JP" sz="1600" b="0" i="0" u="sng" dirty="0">
                <a:solidFill>
                  <a:srgbClr val="0071BC"/>
                </a:solidFill>
                <a:effectLst/>
                <a:latin typeface="Source Sans Pro" panose="020B0503030403020204" pitchFamily="34" charset="0"/>
                <a:hlinkClick r:id="rId5"/>
              </a:rPr>
              <a:t>Flying Saucer (Photograph No. 255-GS-65-108)</a:t>
            </a:r>
            <a:endParaRPr lang="en-US" altLang="ja-JP" sz="1600" b="0" i="0" dirty="0">
              <a:solidFill>
                <a:srgbClr val="555555"/>
              </a:solidFill>
              <a:effectLst/>
              <a:latin typeface="Source Sans Pro" panose="020B0503030403020204" pitchFamily="34" charset="0"/>
            </a:endParaRPr>
          </a:p>
        </p:txBody>
      </p:sp>
      <p:sp>
        <p:nvSpPr>
          <p:cNvPr id="17" name="テキスト ボックス 16">
            <a:extLst>
              <a:ext uri="{FF2B5EF4-FFF2-40B4-BE49-F238E27FC236}">
                <a16:creationId xmlns:a16="http://schemas.microsoft.com/office/drawing/2014/main" id="{346F54E3-EB60-A4B1-7CB0-15D9E6DB67BE}"/>
              </a:ext>
            </a:extLst>
          </p:cNvPr>
          <p:cNvSpPr txBox="1"/>
          <p:nvPr/>
        </p:nvSpPr>
        <p:spPr>
          <a:xfrm>
            <a:off x="7684966" y="5925622"/>
            <a:ext cx="4507034" cy="923330"/>
          </a:xfrm>
          <a:prstGeom prst="rect">
            <a:avLst/>
          </a:prstGeom>
          <a:noFill/>
        </p:spPr>
        <p:txBody>
          <a:bodyPr wrap="square">
            <a:spAutoFit/>
          </a:bodyPr>
          <a:lstStyle/>
          <a:p>
            <a:pPr algn="l"/>
            <a:r>
              <a:rPr lang="en-US" altLang="ja-JP" b="0" i="0" dirty="0">
                <a:effectLst/>
                <a:latin typeface="Ravie" panose="04040805050809020602" pitchFamily="82" charset="0"/>
              </a:rPr>
              <a:t>RG 255: Records of the National Aeronautics and Space Administration</a:t>
            </a:r>
          </a:p>
        </p:txBody>
      </p:sp>
      <p:pic>
        <p:nvPicPr>
          <p:cNvPr id="19" name="図 18">
            <a:extLst>
              <a:ext uri="{FF2B5EF4-FFF2-40B4-BE49-F238E27FC236}">
                <a16:creationId xmlns:a16="http://schemas.microsoft.com/office/drawing/2014/main" id="{6037A1E1-7825-E062-6412-7187F01C963C}"/>
              </a:ext>
            </a:extLst>
          </p:cNvPr>
          <p:cNvPicPr>
            <a:picLocks noChangeAspect="1"/>
          </p:cNvPicPr>
          <p:nvPr/>
        </p:nvPicPr>
        <p:blipFill>
          <a:blip r:embed="rId6"/>
          <a:stretch>
            <a:fillRect/>
          </a:stretch>
        </p:blipFill>
        <p:spPr>
          <a:xfrm>
            <a:off x="0" y="5565437"/>
            <a:ext cx="1283516" cy="1283516"/>
          </a:xfrm>
          <a:prstGeom prst="rect">
            <a:avLst/>
          </a:prstGeom>
        </p:spPr>
      </p:pic>
      <p:sp>
        <p:nvSpPr>
          <p:cNvPr id="21" name="テキスト ボックス 20">
            <a:extLst>
              <a:ext uri="{FF2B5EF4-FFF2-40B4-BE49-F238E27FC236}">
                <a16:creationId xmlns:a16="http://schemas.microsoft.com/office/drawing/2014/main" id="{BC6B6370-C4E7-9DDC-0488-9485BD009674}"/>
              </a:ext>
            </a:extLst>
          </p:cNvPr>
          <p:cNvSpPr txBox="1"/>
          <p:nvPr/>
        </p:nvSpPr>
        <p:spPr>
          <a:xfrm>
            <a:off x="7753413" y="642447"/>
            <a:ext cx="4282580" cy="276999"/>
          </a:xfrm>
          <a:prstGeom prst="rect">
            <a:avLst/>
          </a:prstGeom>
          <a:solidFill>
            <a:schemeClr val="accent2">
              <a:lumMod val="75000"/>
            </a:schemeClr>
          </a:solidFill>
        </p:spPr>
        <p:txBody>
          <a:bodyPr wrap="square">
            <a:spAutoFit/>
          </a:bodyPr>
          <a:lstStyle/>
          <a:p>
            <a:pPr algn="ctr"/>
            <a:r>
              <a:rPr lang="en-US" altLang="ja-JP" sz="1200" b="1" dirty="0">
                <a:solidFill>
                  <a:schemeClr val="bg1"/>
                </a:solidFill>
                <a:latin typeface="BIZ UDP明朝 Medium" panose="02020500000000000000" pitchFamily="18" charset="-128"/>
                <a:ea typeface="BIZ UDP明朝 Medium" panose="02020500000000000000" pitchFamily="18" charset="-128"/>
              </a:rPr>
              <a:t>https://www.archives.gov/research/topics/uaps</a:t>
            </a:r>
            <a:endParaRPr lang="ja-JP" altLang="en-US" sz="1200" b="1" dirty="0">
              <a:solidFill>
                <a:schemeClr val="bg1"/>
              </a:solidFill>
              <a:latin typeface="BIZ UDP明朝 Medium" panose="02020500000000000000" pitchFamily="18" charset="-128"/>
              <a:ea typeface="BIZ UDP明朝 Medium" panose="02020500000000000000" pitchFamily="18" charset="-128"/>
            </a:endParaRPr>
          </a:p>
        </p:txBody>
      </p:sp>
      <p:sp>
        <p:nvSpPr>
          <p:cNvPr id="22" name="正方形/長方形 21">
            <a:extLst>
              <a:ext uri="{FF2B5EF4-FFF2-40B4-BE49-F238E27FC236}">
                <a16:creationId xmlns:a16="http://schemas.microsoft.com/office/drawing/2014/main" id="{86CF9787-ABC5-8A92-8C10-69D72B564943}"/>
              </a:ext>
            </a:extLst>
          </p:cNvPr>
          <p:cNvSpPr/>
          <p:nvPr/>
        </p:nvSpPr>
        <p:spPr>
          <a:xfrm>
            <a:off x="1283516" y="5005136"/>
            <a:ext cx="6245443" cy="12835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734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0" y="2705725"/>
            <a:ext cx="12191999" cy="1446550"/>
          </a:xfrm>
          <a:prstGeom prst="rect">
            <a:avLst/>
          </a:prstGeom>
          <a:noFill/>
        </p:spPr>
        <p:txBody>
          <a:bodyPr wrap="square" rtlCol="0">
            <a:spAutoFit/>
          </a:bodyPr>
          <a:lstStyle/>
          <a:p>
            <a:pPr algn="ctr"/>
            <a:r>
              <a:rPr lang="ja-JP" altLang="en-US" sz="8800" dirty="0">
                <a:solidFill>
                  <a:schemeClr val="bg1"/>
                </a:solidFill>
                <a:latin typeface="HGS創英角ｺﾞｼｯｸUB" panose="020B0900000000000000" pitchFamily="50" charset="-128"/>
                <a:ea typeface="HGS創英角ｺﾞｼｯｸUB" panose="020B0900000000000000" pitchFamily="50" charset="-128"/>
              </a:rPr>
              <a:t>参考文献とリンク</a:t>
            </a:r>
            <a:endParaRPr kumimoji="1" lang="ja-JP" altLang="en-US" sz="8800" dirty="0">
              <a:solidFill>
                <a:schemeClr val="bg1"/>
              </a:solidFill>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3533810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参考文献</a:t>
            </a:r>
          </a:p>
        </p:txBody>
      </p:sp>
      <p:pic>
        <p:nvPicPr>
          <p:cNvPr id="5122" name="Picture 2" descr="UFOのすべて / 赤間剛">
            <a:extLst>
              <a:ext uri="{FF2B5EF4-FFF2-40B4-BE49-F238E27FC236}">
                <a16:creationId xmlns:a16="http://schemas.microsoft.com/office/drawing/2014/main" id="{C50873C2-54A4-A04A-FC79-7A0939D9A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65" y="887858"/>
            <a:ext cx="3768666" cy="55040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彼らはあまりにも知りすぎた: UFOをめぐる宇宙的沈黙の系譜">
            <a:extLst>
              <a:ext uri="{FF2B5EF4-FFF2-40B4-BE49-F238E27FC236}">
                <a16:creationId xmlns:a16="http://schemas.microsoft.com/office/drawing/2014/main" id="{C2A2933F-3ACE-E3B8-5B14-9473BE5D4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883" y="887858"/>
            <a:ext cx="3815050" cy="550406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自然は脈動する: ヴィクトル・シャウベルガーの驚くべき洞察">
            <a:extLst>
              <a:ext uri="{FF2B5EF4-FFF2-40B4-BE49-F238E27FC236}">
                <a16:creationId xmlns:a16="http://schemas.microsoft.com/office/drawing/2014/main" id="{BC7B72FC-3E90-D3F7-5E53-F2F382D9E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7956" y="887858"/>
            <a:ext cx="3815050" cy="552116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B3A119D-93D3-55EC-66F6-F73D1C6D516B}"/>
              </a:ext>
            </a:extLst>
          </p:cNvPr>
          <p:cNvSpPr txBox="1"/>
          <p:nvPr/>
        </p:nvSpPr>
        <p:spPr>
          <a:xfrm>
            <a:off x="1207363" y="6391923"/>
            <a:ext cx="154471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三一書房</a:t>
            </a:r>
          </a:p>
        </p:txBody>
      </p:sp>
      <p:sp>
        <p:nvSpPr>
          <p:cNvPr id="4" name="テキスト ボックス 3">
            <a:extLst>
              <a:ext uri="{FF2B5EF4-FFF2-40B4-BE49-F238E27FC236}">
                <a16:creationId xmlns:a16="http://schemas.microsoft.com/office/drawing/2014/main" id="{D215C746-AE60-3DD9-AE3A-6B4FAA3A5179}"/>
              </a:ext>
            </a:extLst>
          </p:cNvPr>
          <p:cNvSpPr txBox="1"/>
          <p:nvPr/>
        </p:nvSpPr>
        <p:spPr>
          <a:xfrm>
            <a:off x="9150003" y="6392085"/>
            <a:ext cx="154471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日本教文社</a:t>
            </a:r>
          </a:p>
        </p:txBody>
      </p:sp>
      <p:sp>
        <p:nvSpPr>
          <p:cNvPr id="5" name="テキスト ボックス 4">
            <a:extLst>
              <a:ext uri="{FF2B5EF4-FFF2-40B4-BE49-F238E27FC236}">
                <a16:creationId xmlns:a16="http://schemas.microsoft.com/office/drawing/2014/main" id="{2B32843E-1964-4320-3F94-A646A8182367}"/>
              </a:ext>
            </a:extLst>
          </p:cNvPr>
          <p:cNvSpPr txBox="1"/>
          <p:nvPr/>
        </p:nvSpPr>
        <p:spPr>
          <a:xfrm>
            <a:off x="5149048" y="6400685"/>
            <a:ext cx="154471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三五館</a:t>
            </a:r>
          </a:p>
        </p:txBody>
      </p:sp>
    </p:spTree>
    <p:extLst>
      <p:ext uri="{BB962C8B-B14F-4D97-AF65-F5344CB8AC3E}">
        <p14:creationId xmlns:p14="http://schemas.microsoft.com/office/powerpoint/2010/main" val="1951811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ユングの</a:t>
            </a:r>
            <a:r>
              <a:rPr lang="en-US" altLang="ja-JP" sz="2400" b="1" dirty="0">
                <a:latin typeface="BIZ UDPゴシック" panose="020B0400000000000000" pitchFamily="50" charset="-128"/>
                <a:ea typeface="BIZ UDPゴシック" panose="020B0400000000000000" pitchFamily="50" charset="-128"/>
              </a:rPr>
              <a:t>『</a:t>
            </a:r>
            <a:r>
              <a:rPr lang="ja-JP" altLang="en-US" sz="2400" b="1" dirty="0">
                <a:latin typeface="BIZ UDPゴシック" panose="020B0400000000000000" pitchFamily="50" charset="-128"/>
                <a:ea typeface="BIZ UDPゴシック" panose="020B0400000000000000" pitchFamily="50" charset="-128"/>
              </a:rPr>
              <a:t>空飛ぶ円盤</a:t>
            </a:r>
            <a:r>
              <a:rPr lang="en-US" altLang="ja-JP"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1266" name="Picture 2">
            <a:extLst>
              <a:ext uri="{FF2B5EF4-FFF2-40B4-BE49-F238E27FC236}">
                <a16:creationId xmlns:a16="http://schemas.microsoft.com/office/drawing/2014/main" id="{7D049AB3-9F92-6D80-1568-D437404E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703112"/>
            <a:ext cx="4393406" cy="58578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142E0DD6-EE87-E1C5-C541-125E708EB0AF}"/>
              </a:ext>
            </a:extLst>
          </p:cNvPr>
          <p:cNvSpPr txBox="1"/>
          <p:nvPr/>
        </p:nvSpPr>
        <p:spPr>
          <a:xfrm>
            <a:off x="1343025" y="6560987"/>
            <a:ext cx="1428750"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789D50CE-4658-97D4-FFD5-E49B2A5CFC1C}"/>
              </a:ext>
            </a:extLst>
          </p:cNvPr>
          <p:cNvSpPr txBox="1"/>
          <p:nvPr/>
        </p:nvSpPr>
        <p:spPr>
          <a:xfrm>
            <a:off x="3755823" y="955986"/>
            <a:ext cx="8229600" cy="5262979"/>
          </a:xfrm>
          <a:prstGeom prst="rect">
            <a:avLst/>
          </a:prstGeom>
          <a:solidFill>
            <a:schemeClr val="accent4">
              <a:lumMod val="20000"/>
              <a:lumOff val="80000"/>
            </a:schemeClr>
          </a:solid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ユングは、</a:t>
            </a:r>
            <a:r>
              <a:rPr kumimoji="1" lang="en-US" altLang="ja-JP" sz="2400" dirty="0">
                <a:latin typeface="BIZ UDPゴシック" panose="020B0400000000000000" pitchFamily="50" charset="-128"/>
                <a:ea typeface="BIZ UDPゴシック" panose="020B0400000000000000" pitchFamily="50" charset="-128"/>
              </a:rPr>
              <a:t>UAP</a:t>
            </a:r>
            <a:r>
              <a:rPr kumimoji="1" lang="ja-JP" altLang="en-US" sz="2400" dirty="0">
                <a:latin typeface="BIZ UDPゴシック" panose="020B0400000000000000" pitchFamily="50" charset="-128"/>
                <a:ea typeface="BIZ UDPゴシック" panose="020B0400000000000000" pitchFamily="50" charset="-128"/>
              </a:rPr>
              <a:t>を人間の</a:t>
            </a:r>
            <a:r>
              <a:rPr kumimoji="1" lang="ja-JP" altLang="en-US" sz="2400" dirty="0">
                <a:solidFill>
                  <a:srgbClr val="C00000"/>
                </a:solidFill>
                <a:latin typeface="BIZ UDPゴシック" panose="020B0400000000000000" pitchFamily="50" charset="-128"/>
                <a:ea typeface="BIZ UDPゴシック" panose="020B0400000000000000" pitchFamily="50" charset="-128"/>
              </a:rPr>
              <a:t>無意識領域にある「物語（神話）」</a:t>
            </a:r>
            <a:r>
              <a:rPr kumimoji="1" lang="ja-JP" altLang="en-US" sz="2400" dirty="0">
                <a:latin typeface="BIZ UDPゴシック" panose="020B0400000000000000" pitchFamily="50" charset="-128"/>
                <a:ea typeface="BIZ UDPゴシック" panose="020B0400000000000000" pitchFamily="50" charset="-128"/>
              </a:rPr>
              <a:t>の投影である、と考えていた。</a:t>
            </a:r>
            <a:endParaRPr kumimoji="1" lang="en-US" altLang="ja-JP" sz="2400" dirty="0">
              <a:latin typeface="BIZ UDPゴシック" panose="020B0400000000000000" pitchFamily="50" charset="-128"/>
              <a:ea typeface="BIZ UDPゴシック" panose="020B0400000000000000" pitchFamily="50" charset="-128"/>
            </a:endParaRPr>
          </a:p>
          <a:p>
            <a:endParaRPr lang="en-US" altLang="ja-JP" sz="2400" dirty="0">
              <a:latin typeface="BIZ UDPゴシック" panose="020B0400000000000000" pitchFamily="50" charset="-128"/>
              <a:ea typeface="BIZ UDPゴシック" panose="020B0400000000000000" pitchFamily="50" charset="-128"/>
            </a:endParaRPr>
          </a:p>
          <a:p>
            <a:r>
              <a:rPr kumimoji="1" lang="en-US" altLang="ja-JP" sz="2400" dirty="0">
                <a:solidFill>
                  <a:srgbClr val="C00000"/>
                </a:solidFill>
                <a:latin typeface="BIZ UDPゴシック" panose="020B0400000000000000" pitchFamily="50" charset="-128"/>
                <a:ea typeface="BIZ UDPゴシック" panose="020B0400000000000000" pitchFamily="50" charset="-128"/>
              </a:rPr>
              <a:t>UAP</a:t>
            </a:r>
            <a:r>
              <a:rPr kumimoji="1" lang="ja-JP" altLang="en-US" sz="2400" dirty="0">
                <a:solidFill>
                  <a:srgbClr val="C00000"/>
                </a:solidFill>
                <a:latin typeface="BIZ UDPゴシック" panose="020B0400000000000000" pitchFamily="50" charset="-128"/>
                <a:ea typeface="BIZ UDPゴシック" panose="020B0400000000000000" pitchFamily="50" charset="-128"/>
              </a:rPr>
              <a:t>の外観の最新性</a:t>
            </a:r>
            <a:r>
              <a:rPr kumimoji="1" lang="ja-JP" altLang="en-US" sz="2400" dirty="0">
                <a:latin typeface="BIZ UDPゴシック" panose="020B0400000000000000" pitchFamily="50" charset="-128"/>
                <a:ea typeface="BIZ UDPゴシック" panose="020B0400000000000000" pitchFamily="50" charset="-128"/>
              </a:rPr>
              <a:t>に注目していた。普通、神話は地域ごとに外観が異なるものだが、</a:t>
            </a:r>
            <a:r>
              <a:rPr kumimoji="1" lang="en-US" altLang="ja-JP" sz="2400" dirty="0">
                <a:latin typeface="BIZ UDPゴシック" panose="020B0400000000000000" pitchFamily="50" charset="-128"/>
                <a:ea typeface="BIZ UDPゴシック" panose="020B0400000000000000" pitchFamily="50" charset="-128"/>
              </a:rPr>
              <a:t>UAP</a:t>
            </a:r>
            <a:r>
              <a:rPr kumimoji="1" lang="ja-JP" altLang="en-US" sz="2400" dirty="0">
                <a:latin typeface="BIZ UDPゴシック" panose="020B0400000000000000" pitchFamily="50" charset="-128"/>
                <a:ea typeface="BIZ UDPゴシック" panose="020B0400000000000000" pitchFamily="50" charset="-128"/>
              </a:rPr>
              <a:t>は世界共通のスタイルで、地域性を問わずに現れている。まさに</a:t>
            </a:r>
            <a:r>
              <a:rPr kumimoji="1" lang="ja-JP" altLang="en-US" sz="2400" dirty="0">
                <a:solidFill>
                  <a:srgbClr val="C00000"/>
                </a:solidFill>
                <a:latin typeface="BIZ UDPゴシック" panose="020B0400000000000000" pitchFamily="50" charset="-128"/>
                <a:ea typeface="BIZ UDPゴシック" panose="020B0400000000000000" pitchFamily="50" charset="-128"/>
              </a:rPr>
              <a:t>人類共通の神話が生まれた</a:t>
            </a:r>
            <a:r>
              <a:rPr kumimoji="1" lang="ja-JP" altLang="en-US" sz="2400" dirty="0">
                <a:latin typeface="BIZ UDPゴシック" panose="020B0400000000000000" pitchFamily="50" charset="-128"/>
                <a:ea typeface="BIZ UDPゴシック" panose="020B0400000000000000" pitchFamily="50" charset="-128"/>
              </a:rPr>
              <a:t>のである。</a:t>
            </a:r>
            <a:endParaRPr kumimoji="1" lang="en-US" altLang="ja-JP" sz="2400" dirty="0">
              <a:latin typeface="BIZ UDPゴシック" panose="020B0400000000000000" pitchFamily="50" charset="-128"/>
              <a:ea typeface="BIZ UDPゴシック" panose="020B0400000000000000" pitchFamily="50" charset="-128"/>
            </a:endParaRPr>
          </a:p>
          <a:p>
            <a:endParaRPr lang="en-US" altLang="ja-JP" sz="2400" dirty="0">
              <a:latin typeface="BIZ UDPゴシック" panose="020B0400000000000000" pitchFamily="50" charset="-128"/>
              <a:ea typeface="BIZ UDPゴシック" panose="020B0400000000000000" pitchFamily="50" charset="-128"/>
            </a:endParaRPr>
          </a:p>
          <a:p>
            <a:r>
              <a:rPr kumimoji="1" lang="ja-JP" altLang="en-US" sz="2400" dirty="0">
                <a:latin typeface="BIZ UDPゴシック" panose="020B0400000000000000" pitchFamily="50" charset="-128"/>
                <a:ea typeface="BIZ UDPゴシック" panose="020B0400000000000000" pitchFamily="50" charset="-128"/>
              </a:rPr>
              <a:t>これは、人々の心に現れ始めた</a:t>
            </a:r>
            <a:r>
              <a:rPr kumimoji="1" lang="en-US" altLang="ja-JP" sz="2400" dirty="0">
                <a:latin typeface="BIZ UDPゴシック" panose="020B0400000000000000" pitchFamily="50" charset="-128"/>
                <a:ea typeface="BIZ UDPゴシック" panose="020B0400000000000000" pitchFamily="50" charset="-128"/>
              </a:rPr>
              <a:t>UAP</a:t>
            </a:r>
            <a:r>
              <a:rPr kumimoji="1" lang="ja-JP" altLang="en-US" sz="2400" dirty="0">
                <a:latin typeface="BIZ UDPゴシック" panose="020B0400000000000000" pitchFamily="50" charset="-128"/>
                <a:ea typeface="BIZ UDPゴシック" panose="020B0400000000000000" pitchFamily="50" charset="-128"/>
              </a:rPr>
              <a:t>神話が、なんらかの理由で</a:t>
            </a:r>
            <a:r>
              <a:rPr kumimoji="1" lang="ja-JP" altLang="en-US" sz="2400" dirty="0">
                <a:solidFill>
                  <a:srgbClr val="C00000"/>
                </a:solidFill>
                <a:latin typeface="BIZ UDPゴシック" panose="020B0400000000000000" pitchFamily="50" charset="-128"/>
                <a:ea typeface="BIZ UDPゴシック" panose="020B0400000000000000" pitchFamily="50" charset="-128"/>
              </a:rPr>
              <a:t>現象化（物質化）</a:t>
            </a:r>
            <a:r>
              <a:rPr kumimoji="1" lang="ja-JP" altLang="en-US" sz="2400" dirty="0">
                <a:latin typeface="BIZ UDPゴシック" panose="020B0400000000000000" pitchFamily="50" charset="-128"/>
                <a:ea typeface="BIZ UDPゴシック" panose="020B0400000000000000" pitchFamily="50" charset="-128"/>
              </a:rPr>
              <a:t>したものであると考えていた。</a:t>
            </a:r>
            <a:endParaRPr kumimoji="1" lang="en-US" altLang="ja-JP" sz="2400" dirty="0">
              <a:latin typeface="BIZ UDPゴシック" panose="020B0400000000000000" pitchFamily="50" charset="-128"/>
              <a:ea typeface="BIZ UDPゴシック" panose="020B0400000000000000" pitchFamily="50" charset="-128"/>
            </a:endParaRPr>
          </a:p>
          <a:p>
            <a:endParaRPr lang="en-US" altLang="ja-JP" sz="2400" dirty="0">
              <a:latin typeface="BIZ UDPゴシック" panose="020B0400000000000000" pitchFamily="50" charset="-128"/>
              <a:ea typeface="BIZ UDPゴシック" panose="020B0400000000000000" pitchFamily="50" charset="-128"/>
            </a:endParaRPr>
          </a:p>
          <a:p>
            <a:r>
              <a:rPr kumimoji="1" lang="ja-JP" altLang="en-US" sz="2400" dirty="0">
                <a:latin typeface="BIZ UDPゴシック" panose="020B0400000000000000" pitchFamily="50" charset="-128"/>
                <a:ea typeface="BIZ UDPゴシック" panose="020B0400000000000000" pitchFamily="50" charset="-128"/>
              </a:rPr>
              <a:t>当局は、その後の研究・調査で</a:t>
            </a:r>
            <a:r>
              <a:rPr kumimoji="1" lang="en-US" altLang="ja-JP" sz="2400" dirty="0">
                <a:latin typeface="BIZ UDPゴシック" panose="020B0400000000000000" pitchFamily="50" charset="-128"/>
                <a:ea typeface="BIZ UDPゴシック" panose="020B0400000000000000" pitchFamily="50" charset="-128"/>
              </a:rPr>
              <a:t>UAP</a:t>
            </a:r>
            <a:r>
              <a:rPr kumimoji="1" lang="ja-JP" altLang="en-US" sz="2400" dirty="0">
                <a:latin typeface="BIZ UDPゴシック" panose="020B0400000000000000" pitchFamily="50" charset="-128"/>
                <a:ea typeface="BIZ UDPゴシック" panose="020B0400000000000000" pitchFamily="50" charset="-128"/>
              </a:rPr>
              <a:t>の</a:t>
            </a:r>
            <a:r>
              <a:rPr kumimoji="1" lang="ja-JP" altLang="en-US" sz="2400" dirty="0">
                <a:solidFill>
                  <a:srgbClr val="C00000"/>
                </a:solidFill>
                <a:latin typeface="BIZ UDPゴシック" panose="020B0400000000000000" pitchFamily="50" charset="-128"/>
                <a:ea typeface="BIZ UDPゴシック" panose="020B0400000000000000" pitchFamily="50" charset="-128"/>
              </a:rPr>
              <a:t>非物質的・精神的側面</a:t>
            </a:r>
            <a:r>
              <a:rPr kumimoji="1" lang="ja-JP" altLang="en-US" sz="2400" dirty="0">
                <a:latin typeface="BIZ UDPゴシック" panose="020B0400000000000000" pitchFamily="50" charset="-128"/>
                <a:ea typeface="BIZ UDPゴシック" panose="020B0400000000000000" pitchFamily="50" charset="-128"/>
              </a:rPr>
              <a:t>に気が付いたにも関わらず、</a:t>
            </a:r>
            <a:r>
              <a:rPr kumimoji="1" lang="ja-JP" altLang="en-US" sz="2400" dirty="0">
                <a:solidFill>
                  <a:srgbClr val="C00000"/>
                </a:solidFill>
                <a:latin typeface="BIZ UDPゴシック" panose="020B0400000000000000" pitchFamily="50" charset="-128"/>
                <a:ea typeface="BIZ UDPゴシック" panose="020B0400000000000000" pitchFamily="50" charset="-128"/>
              </a:rPr>
              <a:t>大衆操作</a:t>
            </a:r>
            <a:r>
              <a:rPr kumimoji="1" lang="ja-JP" altLang="en-US" sz="2400" dirty="0">
                <a:latin typeface="BIZ UDPゴシック" panose="020B0400000000000000" pitchFamily="50" charset="-128"/>
                <a:ea typeface="BIZ UDPゴシック" panose="020B0400000000000000" pitchFamily="50" charset="-128"/>
              </a:rPr>
              <a:t>の目的でその真相を一般には知らせなかったことがユングには許せなかった。</a:t>
            </a:r>
          </a:p>
        </p:txBody>
      </p:sp>
      <p:sp>
        <p:nvSpPr>
          <p:cNvPr id="5" name="テキスト ボックス 4">
            <a:extLst>
              <a:ext uri="{FF2B5EF4-FFF2-40B4-BE49-F238E27FC236}">
                <a16:creationId xmlns:a16="http://schemas.microsoft.com/office/drawing/2014/main" id="{C06DE2E5-5B17-320F-5E47-37DC04550416}"/>
              </a:ext>
            </a:extLst>
          </p:cNvPr>
          <p:cNvSpPr txBox="1"/>
          <p:nvPr/>
        </p:nvSpPr>
        <p:spPr>
          <a:xfrm>
            <a:off x="571499" y="748784"/>
            <a:ext cx="2943225"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原題</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現代の神話</a:t>
            </a:r>
            <a:r>
              <a:rPr kumimoji="1" lang="en-US" altLang="ja-JP" dirty="0">
                <a:latin typeface="BIZ UDPゴシック" panose="020B0400000000000000" pitchFamily="50" charset="-128"/>
                <a:ea typeface="BIZ UDPゴシック" panose="020B0400000000000000" pitchFamily="50" charset="-128"/>
              </a:rPr>
              <a:t>』1958</a:t>
            </a:r>
            <a:r>
              <a:rPr kumimoji="1" lang="ja-JP" altLang="en-US" dirty="0">
                <a:latin typeface="BIZ UDPゴシック" panose="020B0400000000000000" pitchFamily="50" charset="-128"/>
                <a:ea typeface="BIZ UDPゴシック" panose="020B0400000000000000" pitchFamily="50" charset="-128"/>
              </a:rPr>
              <a:t>年</a:t>
            </a:r>
          </a:p>
        </p:txBody>
      </p:sp>
    </p:spTree>
    <p:extLst>
      <p:ext uri="{BB962C8B-B14F-4D97-AF65-F5344CB8AC3E}">
        <p14:creationId xmlns:p14="http://schemas.microsoft.com/office/powerpoint/2010/main" val="4001907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参考文書／リンク</a:t>
            </a:r>
          </a:p>
        </p:txBody>
      </p:sp>
      <p:sp>
        <p:nvSpPr>
          <p:cNvPr id="4" name="テキスト ボックス 3">
            <a:extLst>
              <a:ext uri="{FF2B5EF4-FFF2-40B4-BE49-F238E27FC236}">
                <a16:creationId xmlns:a16="http://schemas.microsoft.com/office/drawing/2014/main" id="{954809E9-3599-25C3-6A72-2A4F5AB2534B}"/>
              </a:ext>
            </a:extLst>
          </p:cNvPr>
          <p:cNvSpPr txBox="1"/>
          <p:nvPr/>
        </p:nvSpPr>
        <p:spPr>
          <a:xfrm>
            <a:off x="238125" y="635476"/>
            <a:ext cx="11830050" cy="6001643"/>
          </a:xfrm>
          <a:prstGeom prst="rect">
            <a:avLst/>
          </a:prstGeom>
          <a:noFill/>
        </p:spPr>
        <p:txBody>
          <a:bodyPr wrap="square">
            <a:spAutoFit/>
          </a:bodyPr>
          <a:lstStyle/>
          <a:p>
            <a:r>
              <a:rPr lang="ja-JP" altLang="en-US" sz="1600" dirty="0">
                <a:latin typeface="Amasis MT Pro Medium" panose="02040604050005020304" pitchFamily="18" charset="0"/>
                <a:ea typeface="BIZ UDPゴシック" panose="020B0400000000000000" pitchFamily="50" charset="-128"/>
              </a:rPr>
              <a:t>監視と説明責任に関する委員会：未確認の異常現象：国家安全保障、公共の安全、政府の透明性への影響</a:t>
            </a:r>
          </a:p>
          <a:p>
            <a:r>
              <a:rPr lang="en-US" altLang="ja-JP" sz="1600" dirty="0">
                <a:latin typeface="Amasis MT Pro Medium" panose="02040604050005020304" pitchFamily="18" charset="0"/>
                <a:ea typeface="BIZ UDPゴシック" panose="020B0400000000000000" pitchFamily="50" charset="-128"/>
                <a:hlinkClick r:id="rId2"/>
              </a:rPr>
              <a:t>https://oversight.house.gov/hearing/unidentified-anomalous-phenomena-implications-on-national-security-public-safety-and-government-transparency/</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全ドメイン異常解決オフィス </a:t>
            </a:r>
            <a:r>
              <a:rPr lang="en-US" altLang="ja-JP" sz="1600" dirty="0">
                <a:latin typeface="Amasis MT Pro Medium" panose="02040604050005020304" pitchFamily="18" charset="0"/>
                <a:ea typeface="BIZ UDPゴシック" panose="020B0400000000000000" pitchFamily="50" charset="-128"/>
              </a:rPr>
              <a:t>(AARO)</a:t>
            </a:r>
            <a:r>
              <a:rPr lang="ja-JP" altLang="en-US" sz="1600" dirty="0">
                <a:latin typeface="Amasis MT Pro Medium" panose="02040604050005020304" pitchFamily="18" charset="0"/>
                <a:ea typeface="BIZ UDPゴシック" panose="020B0400000000000000" pitchFamily="50" charset="-128"/>
              </a:rPr>
              <a:t>：</a:t>
            </a:r>
            <a:r>
              <a:rPr lang="en-US" altLang="ja-JP" sz="1600" dirty="0">
                <a:latin typeface="Amasis MT Pro Medium" panose="02040604050005020304" pitchFamily="18" charset="0"/>
                <a:ea typeface="BIZ UDPゴシック" panose="020B0400000000000000" pitchFamily="50" charset="-128"/>
              </a:rPr>
              <a:t>AARO</a:t>
            </a:r>
            <a:r>
              <a:rPr lang="ja-JP" altLang="en-US" sz="1600" dirty="0">
                <a:latin typeface="Amasis MT Pro Medium" panose="02040604050005020304" pitchFamily="18" charset="0"/>
                <a:ea typeface="BIZ UDPゴシック" panose="020B0400000000000000" pitchFamily="50" charset="-128"/>
              </a:rPr>
              <a:t>について</a:t>
            </a:r>
          </a:p>
          <a:p>
            <a:r>
              <a:rPr lang="en-US" altLang="ja-JP" sz="1600" dirty="0">
                <a:latin typeface="Amasis MT Pro Medium" panose="02040604050005020304" pitchFamily="18" charset="0"/>
                <a:ea typeface="BIZ UDPゴシック" panose="020B0400000000000000" pitchFamily="50" charset="-128"/>
                <a:hlinkClick r:id="rId3"/>
              </a:rPr>
              <a:t>https://www.aaro.mil/About-AARO/</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国防総省全領域異常事態解決局：未確認異常現象（</a:t>
            </a:r>
            <a:r>
              <a:rPr lang="en-US" altLang="ja-JP" sz="1600" dirty="0">
                <a:latin typeface="Amasis MT Pro Medium" panose="02040604050005020304" pitchFamily="18" charset="0"/>
                <a:ea typeface="BIZ UDPゴシック" panose="020B0400000000000000" pitchFamily="50" charset="-128"/>
              </a:rPr>
              <a:t>UAP</a:t>
            </a:r>
            <a:r>
              <a:rPr lang="ja-JP" altLang="en-US" sz="1600" dirty="0">
                <a:latin typeface="Amasis MT Pro Medium" panose="02040604050005020304" pitchFamily="18" charset="0"/>
                <a:ea typeface="BIZ UDPゴシック" panose="020B0400000000000000" pitchFamily="50" charset="-128"/>
              </a:rPr>
              <a:t>）に対する米国政府の関与の歴史的記録に関する報告書</a:t>
            </a:r>
          </a:p>
          <a:p>
            <a:r>
              <a:rPr lang="en-US" altLang="ja-JP" sz="1600" dirty="0">
                <a:latin typeface="Amasis MT Pro Medium" panose="02040604050005020304" pitchFamily="18" charset="0"/>
                <a:ea typeface="BIZ UDPゴシック" panose="020B0400000000000000" pitchFamily="50" charset="-128"/>
                <a:hlinkClick r:id="rId4"/>
              </a:rPr>
              <a:t>https://media.defense.gov/2024/Mar/08/2003409233/-1/-1/0/DOPSR-CLEARED-508-COMPLIANT-HRRV1-08-MAR-2024-FINAL.PDF</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米国国防総省：ペンタゴン報道官パット・ライダー少将による未確認異常現象に関する歴史記録報告書第</a:t>
            </a:r>
            <a:r>
              <a:rPr lang="en-US" altLang="ja-JP" sz="1600" dirty="0">
                <a:latin typeface="Amasis MT Pro Medium" panose="02040604050005020304" pitchFamily="18" charset="0"/>
                <a:ea typeface="BIZ UDPゴシック" panose="020B0400000000000000" pitchFamily="50" charset="-128"/>
              </a:rPr>
              <a:t>1</a:t>
            </a:r>
            <a:r>
              <a:rPr lang="ja-JP" altLang="en-US" sz="1600" dirty="0">
                <a:latin typeface="Amasis MT Pro Medium" panose="02040604050005020304" pitchFamily="18" charset="0"/>
                <a:ea typeface="BIZ UDPゴシック" panose="020B0400000000000000" pitchFamily="50" charset="-128"/>
              </a:rPr>
              <a:t>巻に関する声明</a:t>
            </a:r>
          </a:p>
          <a:p>
            <a:r>
              <a:rPr lang="en-US" altLang="ja-JP" sz="1600" dirty="0">
                <a:latin typeface="Amasis MT Pro Medium" panose="02040604050005020304" pitchFamily="18" charset="0"/>
                <a:ea typeface="BIZ UDPゴシック" panose="020B0400000000000000" pitchFamily="50" charset="-128"/>
                <a:hlinkClick r:id="rId5"/>
              </a:rPr>
              <a:t>https://www.defense.gov/News/Releases/Release/Article/3700894/statement-by-pentagon-press-secretary-maj-gen-pat-ryder-on-the-historical-recor/</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米国情報特別委員会：立法：</a:t>
            </a:r>
            <a:r>
              <a:rPr lang="en-US" altLang="ja-JP" sz="1600" dirty="0">
                <a:latin typeface="Amasis MT Pro Medium" panose="02040604050005020304" pitchFamily="18" charset="0"/>
                <a:ea typeface="BIZ UDPゴシック" panose="020B0400000000000000" pitchFamily="50" charset="-128"/>
              </a:rPr>
              <a:t>2025</a:t>
            </a:r>
            <a:r>
              <a:rPr lang="ja-JP" altLang="en-US" sz="1600" dirty="0">
                <a:latin typeface="Amasis MT Pro Medium" panose="02040604050005020304" pitchFamily="18" charset="0"/>
                <a:ea typeface="BIZ UDPゴシック" panose="020B0400000000000000" pitchFamily="50" charset="-128"/>
              </a:rPr>
              <a:t>年度情報権限法、</a:t>
            </a:r>
            <a:r>
              <a:rPr lang="en-US" altLang="ja-JP" sz="1600" dirty="0">
                <a:latin typeface="Amasis MT Pro Medium" panose="02040604050005020304" pitchFamily="18" charset="0"/>
                <a:ea typeface="BIZ UDPゴシック" panose="020B0400000000000000" pitchFamily="50" charset="-128"/>
              </a:rPr>
              <a:t>2024</a:t>
            </a:r>
            <a:r>
              <a:rPr lang="ja-JP" altLang="en-US" sz="1600" dirty="0">
                <a:latin typeface="Amasis MT Pro Medium" panose="02040604050005020304" pitchFamily="18" charset="0"/>
                <a:ea typeface="BIZ UDPゴシック" panose="020B0400000000000000" pitchFamily="50" charset="-128"/>
              </a:rPr>
              <a:t>年</a:t>
            </a:r>
            <a:r>
              <a:rPr lang="en-US" altLang="ja-JP" sz="1600" dirty="0">
                <a:latin typeface="Amasis MT Pro Medium" panose="02040604050005020304" pitchFamily="18" charset="0"/>
                <a:ea typeface="BIZ UDPゴシック" panose="020B0400000000000000" pitchFamily="50" charset="-128"/>
              </a:rPr>
              <a:t>6</a:t>
            </a:r>
            <a:r>
              <a:rPr lang="ja-JP" altLang="en-US" sz="1600" dirty="0">
                <a:latin typeface="Amasis MT Pro Medium" panose="02040604050005020304" pitchFamily="18" charset="0"/>
                <a:ea typeface="BIZ UDPゴシック" panose="020B0400000000000000" pitchFamily="50" charset="-128"/>
              </a:rPr>
              <a:t>月</a:t>
            </a:r>
            <a:r>
              <a:rPr lang="en-US" altLang="ja-JP" sz="1600" dirty="0">
                <a:latin typeface="Amasis MT Pro Medium" panose="02040604050005020304" pitchFamily="18" charset="0"/>
                <a:ea typeface="BIZ UDPゴシック" panose="020B0400000000000000" pitchFamily="50" charset="-128"/>
              </a:rPr>
              <a:t>3</a:t>
            </a:r>
            <a:r>
              <a:rPr lang="ja-JP" altLang="en-US" sz="1600" dirty="0">
                <a:latin typeface="Amasis MT Pro Medium" panose="02040604050005020304" pitchFamily="18" charset="0"/>
                <a:ea typeface="BIZ UDPゴシック" panose="020B0400000000000000" pitchFamily="50" charset="-128"/>
              </a:rPr>
              <a:t>日に報告</a:t>
            </a:r>
          </a:p>
          <a:p>
            <a:r>
              <a:rPr lang="en-US" altLang="ja-JP" sz="1600" dirty="0">
                <a:latin typeface="Amasis MT Pro Medium" panose="02040604050005020304" pitchFamily="18" charset="0"/>
                <a:ea typeface="BIZ UDPゴシック" panose="020B0400000000000000" pitchFamily="50" charset="-128"/>
                <a:hlinkClick r:id="rId6"/>
              </a:rPr>
              <a:t>https://www.intelligence.senate.gov/legislation/intelligence-authorization-act-fiscal-year-2025-reported-june-3-2024</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en-US" altLang="ja-JP" sz="1600" dirty="0">
                <a:latin typeface="Amasis MT Pro Medium" panose="02040604050005020304" pitchFamily="18" charset="0"/>
                <a:ea typeface="BIZ UDPゴシック" panose="020B0400000000000000" pitchFamily="50" charset="-128"/>
              </a:rPr>
              <a:t>Congress.gov.</a:t>
            </a:r>
            <a:r>
              <a:rPr lang="ja-JP" altLang="en-US" sz="1600" dirty="0">
                <a:latin typeface="Amasis MT Pro Medium" panose="02040604050005020304" pitchFamily="18" charset="0"/>
                <a:ea typeface="BIZ UDPゴシック" panose="020B0400000000000000" pitchFamily="50" charset="-128"/>
              </a:rPr>
              <a:t>修正案</a:t>
            </a:r>
            <a:r>
              <a:rPr lang="en-US" altLang="ja-JP" sz="1600" dirty="0">
                <a:latin typeface="Amasis MT Pro Medium" panose="02040604050005020304" pitchFamily="18" charset="0"/>
                <a:ea typeface="BIZ UDPゴシック" panose="020B0400000000000000" pitchFamily="50" charset="-128"/>
              </a:rPr>
              <a:t>: 2025 </a:t>
            </a:r>
            <a:r>
              <a:rPr lang="ja-JP" altLang="en-US" sz="1600" dirty="0">
                <a:latin typeface="Amasis MT Pro Medium" panose="02040604050005020304" pitchFamily="18" charset="0"/>
                <a:ea typeface="BIZ UDPゴシック" panose="020B0400000000000000" pitchFamily="50" charset="-128"/>
              </a:rPr>
              <a:t>年度国防権限法</a:t>
            </a:r>
          </a:p>
          <a:p>
            <a:r>
              <a:rPr lang="en-US" altLang="ja-JP" sz="1600" dirty="0">
                <a:latin typeface="Amasis MT Pro Medium" panose="02040604050005020304" pitchFamily="18" charset="0"/>
                <a:ea typeface="BIZ UDPゴシック" panose="020B0400000000000000" pitchFamily="50" charset="-128"/>
                <a:hlinkClick r:id="rId7"/>
              </a:rPr>
              <a:t>https://www.congress.gov/amendment/118th-congress/senate-amendment/2610/text</a:t>
            </a:r>
            <a:r>
              <a:rPr lang="ja-JP" altLang="en-US" sz="1600" dirty="0">
                <a:latin typeface="Amasis MT Pro Medium" panose="02040604050005020304" pitchFamily="18" charset="0"/>
                <a:ea typeface="BIZ UDPゴシック" panose="020B0400000000000000" pitchFamily="50" charset="-128"/>
              </a:rPr>
              <a:t>　</a:t>
            </a:r>
            <a:endParaRPr lang="en-US" altLang="ja-JP" sz="1600" dirty="0">
              <a:latin typeface="Amasis MT Pro Medium" panose="02040604050005020304" pitchFamily="18" charset="0"/>
              <a:ea typeface="BIZ UDPゴシック" panose="020B0400000000000000" pitchFamily="50" charset="-128"/>
            </a:endParaRPr>
          </a:p>
          <a:p>
            <a:endParaRPr lang="en-US" altLang="ja-JP" sz="1600" dirty="0">
              <a:latin typeface="Amasis MT Pro Medium" panose="02040604050005020304" pitchFamily="18" charset="0"/>
              <a:ea typeface="BIZ UDPゴシック" panose="020B0400000000000000" pitchFamily="50" charset="-128"/>
            </a:endParaRPr>
          </a:p>
          <a:p>
            <a:r>
              <a:rPr lang="ja-JP" altLang="en-US" sz="1600" dirty="0">
                <a:latin typeface="Amasis MT Pro Medium" panose="02040604050005020304" pitchFamily="18" charset="0"/>
                <a:ea typeface="BIZ UDPゴシック" panose="020B0400000000000000" pitchFamily="50" charset="-128"/>
              </a:rPr>
              <a:t>科学探査ジャーナル：</a:t>
            </a:r>
            <a:r>
              <a:rPr lang="en-US" altLang="ja-JP" sz="1600" dirty="0">
                <a:latin typeface="Amasis MT Pro Medium" panose="02040604050005020304" pitchFamily="18" charset="0"/>
                <a:ea typeface="BIZ UDPゴシック" panose="020B0400000000000000" pitchFamily="50" charset="-128"/>
              </a:rPr>
              <a:t>UFO</a:t>
            </a:r>
            <a:r>
              <a:rPr lang="ja-JP" altLang="en-US" sz="1600" dirty="0">
                <a:latin typeface="Amasis MT Pro Medium" panose="02040604050005020304" pitchFamily="18" charset="0"/>
                <a:ea typeface="BIZ UDPゴシック" panose="020B0400000000000000" pitchFamily="50" charset="-128"/>
              </a:rPr>
              <a:t>を見るのは誰か</a:t>
            </a:r>
            <a:r>
              <a:rPr lang="en-US" altLang="ja-JP" sz="1600" dirty="0">
                <a:latin typeface="Amasis MT Pro Medium" panose="02040604050005020304" pitchFamily="18" charset="0"/>
                <a:ea typeface="BIZ UDPゴシック" panose="020B0400000000000000" pitchFamily="50" charset="-128"/>
              </a:rPr>
              <a:t>? </a:t>
            </a:r>
            <a:r>
              <a:rPr lang="ja-JP" altLang="en-US" sz="1600" dirty="0">
                <a:latin typeface="Amasis MT Pro Medium" panose="02040604050005020304" pitchFamily="18" charset="0"/>
                <a:ea typeface="BIZ UDPゴシック" panose="020B0400000000000000" pitchFamily="50" charset="-128"/>
              </a:rPr>
              <a:t>未確認の異常現象の目撃と性格要因の関係</a:t>
            </a:r>
          </a:p>
          <a:p>
            <a:r>
              <a:rPr lang="en-US" altLang="ja-JP" sz="1600" dirty="0">
                <a:latin typeface="Amasis MT Pro Medium" panose="02040604050005020304" pitchFamily="18" charset="0"/>
                <a:ea typeface="BIZ UDPゴシック" panose="020B0400000000000000" pitchFamily="50" charset="-128"/>
                <a:hlinkClick r:id="rId8"/>
              </a:rPr>
              <a:t>https://www.researchgate.net/publication/379739724_Who_Sees_UFOs_The_Relationship_Between_Unidentified_Anomalous_Phenomena_Sightings_and_Personality_Factors</a:t>
            </a:r>
            <a:r>
              <a:rPr lang="ja-JP" altLang="en-US" sz="1600" dirty="0">
                <a:latin typeface="Amasis MT Pro Medium" panose="02040604050005020304" pitchFamily="18" charset="0"/>
                <a:ea typeface="BIZ UDPゴシック" panose="020B0400000000000000" pitchFamily="50" charset="-128"/>
              </a:rPr>
              <a:t>　</a:t>
            </a:r>
          </a:p>
        </p:txBody>
      </p:sp>
    </p:spTree>
    <p:extLst>
      <p:ext uri="{BB962C8B-B14F-4D97-AF65-F5344CB8AC3E}">
        <p14:creationId xmlns:p14="http://schemas.microsoft.com/office/powerpoint/2010/main" val="292386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7" name="円弧 6">
            <a:extLst>
              <a:ext uri="{FF2B5EF4-FFF2-40B4-BE49-F238E27FC236}">
                <a16:creationId xmlns:a16="http://schemas.microsoft.com/office/drawing/2014/main" id="{910217B4-1C18-9775-06E1-0F0002CB626D}"/>
              </a:ext>
            </a:extLst>
          </p:cNvPr>
          <p:cNvSpPr/>
          <p:nvPr/>
        </p:nvSpPr>
        <p:spPr>
          <a:xfrm rot="16390802">
            <a:off x="6272707" y="2337190"/>
            <a:ext cx="323461" cy="27991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6752721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19695</TotalTime>
  <Words>755</Words>
  <Application>Microsoft Office PowerPoint</Application>
  <PresentationFormat>ワイド画面</PresentationFormat>
  <Paragraphs>57</Paragraphs>
  <Slides>8</Slides>
  <Notes>0</Notes>
  <HiddenSlides>0</HiddenSlides>
  <MMClips>1</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vt:i4>
      </vt:variant>
    </vt:vector>
  </HeadingPairs>
  <TitlesOfParts>
    <vt:vector size="21" baseType="lpstr">
      <vt:lpstr>BIZ UDPゴシック</vt:lpstr>
      <vt:lpstr>BIZ UDP明朝 Medium</vt:lpstr>
      <vt:lpstr>HGS創英角ｺﾞｼｯｸUB</vt:lpstr>
      <vt:lpstr>Malgun Gothic</vt:lpstr>
      <vt:lpstr>UD Digi Kyokasho NK-R</vt:lpstr>
      <vt:lpstr>游ゴシック</vt:lpstr>
      <vt:lpstr>游ゴシック Light</vt:lpstr>
      <vt:lpstr>Amasis MT Pro Medium</vt:lpstr>
      <vt:lpstr>Arial</vt:lpstr>
      <vt:lpstr>Ravie</vt:lpstr>
      <vt:lpstr>Segoe UI Variable Small Semilig</vt:lpstr>
      <vt:lpstr>Source Sans Pro</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Yutaka Abe</dc:creator>
  <cp:lastModifiedBy>Abe,YutakaTKZIM</cp:lastModifiedBy>
  <cp:revision>34</cp:revision>
  <cp:lastPrinted>2024-08-07T23:56:16Z</cp:lastPrinted>
  <dcterms:created xsi:type="dcterms:W3CDTF">2024-05-01T23:39:54Z</dcterms:created>
  <dcterms:modified xsi:type="dcterms:W3CDTF">2024-11-04T12:38:15Z</dcterms:modified>
</cp:coreProperties>
</file>